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embeddedFontLst>
    <p:embeddedFont>
      <p:font typeface="Calibri (MS)" panose="020B0604020202020204" charset="0"/>
      <p:regular r:id="rId21"/>
    </p:embeddedFont>
    <p:embeddedFont>
      <p:font typeface="Calibri (MS) Bold" panose="020B0604020202020204" charset="0"/>
      <p:regular r:id="rId22"/>
    </p:embeddedFont>
    <p:embeddedFont>
      <p:font typeface="Calibri (MS) Bold Italics" panose="020B0604020202020204" charset="0"/>
      <p:regular r:id="rId23"/>
    </p:embeddedFont>
    <p:embeddedFont>
      <p:font typeface="Open Sans Condensed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5.sv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8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.jpe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5.sv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.jpeg"/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5.sv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3.jpeg"/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7033" y="0"/>
            <a:ext cx="124787" cy="6858000"/>
          </a:xfrm>
          <a:custGeom>
            <a:avLst/>
            <a:gdLst/>
            <a:ahLst/>
            <a:cxnLst/>
            <a:rect l="l" t="t" r="r" b="b"/>
            <a:pathLst>
              <a:path w="124787" h="6858000">
                <a:moveTo>
                  <a:pt x="0" y="0"/>
                </a:moveTo>
                <a:lnTo>
                  <a:pt x="124787" y="0"/>
                </a:lnTo>
                <a:lnTo>
                  <a:pt x="12478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3313167" y="-954171"/>
            <a:ext cx="6119994" cy="8475505"/>
            <a:chOff x="0" y="0"/>
            <a:chExt cx="8066024" cy="111705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066024" cy="11170504"/>
            </a:xfrm>
            <a:custGeom>
              <a:avLst/>
              <a:gdLst/>
              <a:ahLst/>
              <a:cxnLst/>
              <a:rect l="l" t="t" r="r" b="b"/>
              <a:pathLst>
                <a:path w="8066024" h="11170504">
                  <a:moveTo>
                    <a:pt x="8066024" y="11170504"/>
                  </a:moveTo>
                  <a:lnTo>
                    <a:pt x="8066024" y="0"/>
                  </a:lnTo>
                  <a:lnTo>
                    <a:pt x="0" y="0"/>
                  </a:lnTo>
                  <a:lnTo>
                    <a:pt x="0" y="11170504"/>
                  </a:lnTo>
                  <a:lnTo>
                    <a:pt x="8066024" y="11170504"/>
                  </a:lnTo>
                  <a:close/>
                </a:path>
              </a:pathLst>
            </a:custGeom>
            <a:blipFill>
              <a:blip r:embed="rId3"/>
              <a:stretch>
                <a:fillRect l="-56249" r="-56611" b="-1854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0652446" y="625154"/>
            <a:ext cx="2020443" cy="1058675"/>
            <a:chOff x="0" y="0"/>
            <a:chExt cx="2693924" cy="14115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93924" cy="1411605"/>
            </a:xfrm>
            <a:custGeom>
              <a:avLst/>
              <a:gdLst/>
              <a:ahLst/>
              <a:cxnLst/>
              <a:rect l="l" t="t" r="r" b="b"/>
              <a:pathLst>
                <a:path w="2693924" h="1411605">
                  <a:moveTo>
                    <a:pt x="2693924" y="0"/>
                  </a:moveTo>
                  <a:lnTo>
                    <a:pt x="0" y="0"/>
                  </a:lnTo>
                  <a:lnTo>
                    <a:pt x="0" y="1411605"/>
                  </a:lnTo>
                  <a:lnTo>
                    <a:pt x="2693924" y="1411605"/>
                  </a:lnTo>
                  <a:close/>
                </a:path>
              </a:pathLst>
            </a:custGeom>
            <a:blipFill>
              <a:blip r:embed="rId4"/>
              <a:stretch>
                <a:fillRect b="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679548" y="2924030"/>
            <a:ext cx="4452204" cy="553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04"/>
              </a:lnSpc>
            </a:pPr>
            <a:r>
              <a:rPr lang="en-US" sz="3204" b="1" i="1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MEMORIA DE CALIDADES </a:t>
            </a:r>
          </a:p>
        </p:txBody>
      </p:sp>
      <p:sp>
        <p:nvSpPr>
          <p:cNvPr id="8" name="TextBox 8"/>
          <p:cNvSpPr txBox="1"/>
          <p:nvPr/>
        </p:nvSpPr>
        <p:spPr>
          <a:xfrm rot="-5400000">
            <a:off x="-1883920" y="2751924"/>
            <a:ext cx="6401729" cy="106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2"/>
              </a:lnSpc>
            </a:pPr>
            <a:r>
              <a:rPr lang="en-US" sz="3116" b="1" i="1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CTRA. SANT CLIMENT 70-72,</a:t>
            </a:r>
          </a:p>
          <a:p>
            <a:pPr algn="ctr">
              <a:lnSpc>
                <a:spcPts val="3992"/>
              </a:lnSpc>
            </a:pPr>
            <a:r>
              <a:rPr lang="en-US" sz="3116" b="1" i="1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VILADECANS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10277161" y="4781017"/>
            <a:ext cx="2880836" cy="582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sz="3204" b="1" i="1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www.altarum.es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5557"/>
            <a:ext cx="12192000" cy="1459992"/>
          </a:xfrm>
          <a:custGeom>
            <a:avLst/>
            <a:gdLst/>
            <a:ahLst/>
            <a:cxnLst/>
            <a:rect l="l" t="t" r="r" b="b"/>
            <a:pathLst>
              <a:path w="12192000" h="1459992">
                <a:moveTo>
                  <a:pt x="0" y="0"/>
                </a:moveTo>
                <a:lnTo>
                  <a:pt x="12192000" y="0"/>
                </a:lnTo>
                <a:lnTo>
                  <a:pt x="12192000" y="1459992"/>
                </a:lnTo>
                <a:lnTo>
                  <a:pt x="0" y="1459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596391" y="1563881"/>
            <a:ext cx="7378065" cy="875157"/>
            <a:chOff x="0" y="0"/>
            <a:chExt cx="9837420" cy="11668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37420" cy="1166876"/>
            </a:xfrm>
            <a:custGeom>
              <a:avLst/>
              <a:gdLst/>
              <a:ahLst/>
              <a:cxnLst/>
              <a:rect l="l" t="t" r="r" b="b"/>
              <a:pathLst>
                <a:path w="9837420" h="1166876">
                  <a:moveTo>
                    <a:pt x="0" y="0"/>
                  </a:moveTo>
                  <a:lnTo>
                    <a:pt x="9837420" y="0"/>
                  </a:lnTo>
                  <a:lnTo>
                    <a:pt x="9837420" y="1166876"/>
                  </a:lnTo>
                  <a:lnTo>
                    <a:pt x="0" y="1166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284858" y="2507285"/>
            <a:ext cx="5622417" cy="4216784"/>
            <a:chOff x="0" y="0"/>
            <a:chExt cx="7496556" cy="56223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96556" cy="5622417"/>
            </a:xfrm>
            <a:custGeom>
              <a:avLst/>
              <a:gdLst/>
              <a:ahLst/>
              <a:cxnLst/>
              <a:rect l="l" t="t" r="r" b="b"/>
              <a:pathLst>
                <a:path w="7496556" h="5622417">
                  <a:moveTo>
                    <a:pt x="0" y="0"/>
                  </a:moveTo>
                  <a:lnTo>
                    <a:pt x="7496556" y="0"/>
                  </a:lnTo>
                  <a:lnTo>
                    <a:pt x="7496556" y="5622417"/>
                  </a:lnTo>
                  <a:lnTo>
                    <a:pt x="0" y="5622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40045" y="173139"/>
            <a:ext cx="11312042" cy="1322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7"/>
              </a:lnSpc>
            </a:pPr>
            <a:r>
              <a:rPr lang="en-US" sz="2004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Altarum SL es una promotora inmobiliaria y constructora de Castelldefels, que desde hace 10 años sededicala realización de promociones inmobiliarias y rehabilitaciones de edificios, operando principalmente en el área del Baix Llobregat. En un mercado constantemente en evolución y sobre todo siempre mas competitivo es necesario tener principios y valores adecuados.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40045" y="5788354"/>
            <a:ext cx="1758352" cy="956535"/>
            <a:chOff x="0" y="0"/>
            <a:chExt cx="2594840" cy="14115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"/>
            <a:ext cx="12192000" cy="1046359"/>
          </a:xfrm>
          <a:custGeom>
            <a:avLst/>
            <a:gdLst/>
            <a:ahLst/>
            <a:cxnLst/>
            <a:rect l="l" t="t" r="r" b="b"/>
            <a:pathLst>
              <a:path w="12192000" h="1046359">
                <a:moveTo>
                  <a:pt x="0" y="0"/>
                </a:moveTo>
                <a:lnTo>
                  <a:pt x="12192000" y="0"/>
                </a:lnTo>
                <a:lnTo>
                  <a:pt x="12192000" y="1046359"/>
                </a:lnTo>
                <a:lnTo>
                  <a:pt x="0" y="10463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086707" y="1452175"/>
            <a:ext cx="8123868" cy="5292713"/>
            <a:chOff x="0" y="0"/>
            <a:chExt cx="9784370" cy="63745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84325" cy="6374487"/>
            </a:xfrm>
            <a:custGeom>
              <a:avLst/>
              <a:gdLst/>
              <a:ahLst/>
              <a:cxnLst/>
              <a:rect l="l" t="t" r="r" b="b"/>
              <a:pathLst>
                <a:path w="9784325" h="6374487">
                  <a:moveTo>
                    <a:pt x="0" y="0"/>
                  </a:moveTo>
                  <a:lnTo>
                    <a:pt x="9784325" y="0"/>
                  </a:lnTo>
                  <a:lnTo>
                    <a:pt x="9784325" y="6374487"/>
                  </a:lnTo>
                  <a:lnTo>
                    <a:pt x="0" y="6374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242" b="-324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328355" y="5788354"/>
            <a:ext cx="1758352" cy="956535"/>
            <a:chOff x="0" y="0"/>
            <a:chExt cx="2594840" cy="14115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28355" y="158963"/>
            <a:ext cx="11704668" cy="166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Ubicado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Carretera de Sant Climent 70-72,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Viladecans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edificio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se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sitúa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zona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estratégica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combina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perfectamente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comodidad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calidad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vida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Rodeado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todos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los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servicios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esenciales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comercios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supermercados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centros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educativos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zonas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verdes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ofrece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un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entorno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ideal tanto para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familias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para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profesionales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Además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cuenta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excelentes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conexiones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Barcelona y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aeropuerto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así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fácil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acceso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a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transporte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público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principales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vías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comunicación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Una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ubicación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privilegiada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destaca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su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equilibrio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entre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tranquilidad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cercanía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a </a:t>
            </a:r>
            <a:r>
              <a:rPr lang="en-US" sz="159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todo</a:t>
            </a:r>
            <a:r>
              <a:rPr lang="en-US" sz="159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l">
              <a:lnSpc>
                <a:spcPts val="3668"/>
              </a:lnSpc>
            </a:pPr>
            <a:endParaRPr lang="en-US" sz="1597" dirty="0">
              <a:solidFill>
                <a:srgbClr val="0070C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49958" y="5856812"/>
            <a:ext cx="1758352" cy="956535"/>
            <a:chOff x="0" y="0"/>
            <a:chExt cx="2594840" cy="14115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>
            <a:off x="682750" y="265860"/>
            <a:ext cx="5321590" cy="3479429"/>
          </a:xfrm>
          <a:custGeom>
            <a:avLst/>
            <a:gdLst/>
            <a:ahLst/>
            <a:cxnLst/>
            <a:rect l="l" t="t" r="r" b="b"/>
            <a:pathLst>
              <a:path w="5321590" h="3479429">
                <a:moveTo>
                  <a:pt x="0" y="0"/>
                </a:moveTo>
                <a:lnTo>
                  <a:pt x="5321590" y="0"/>
                </a:lnTo>
                <a:lnTo>
                  <a:pt x="5321590" y="3479429"/>
                </a:lnTo>
                <a:lnTo>
                  <a:pt x="0" y="3479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795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6205949" y="284672"/>
            <a:ext cx="5321590" cy="3479429"/>
          </a:xfrm>
          <a:custGeom>
            <a:avLst/>
            <a:gdLst/>
            <a:ahLst/>
            <a:cxnLst/>
            <a:rect l="l" t="t" r="r" b="b"/>
            <a:pathLst>
              <a:path w="5321590" h="3479429">
                <a:moveTo>
                  <a:pt x="0" y="0"/>
                </a:moveTo>
                <a:lnTo>
                  <a:pt x="5321590" y="0"/>
                </a:lnTo>
                <a:lnTo>
                  <a:pt x="5321590" y="3479429"/>
                </a:lnTo>
                <a:lnTo>
                  <a:pt x="0" y="34794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795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510761" y="3858506"/>
            <a:ext cx="11353800" cy="2423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Promoción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compuesta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11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viviendas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4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oficinas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, 2 locales ,11 plazas de parking. Los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pisos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son de 2 y 3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habitaciones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dan a las dos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fachadas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del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edificio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 lo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garantiza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excelente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iluminación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natural y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ventilación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cruzada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ctr">
              <a:lnSpc>
                <a:spcPts val="2379"/>
              </a:lnSpc>
            </a:pP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 Planta Baja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estará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compuesta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2 locales,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gimnasio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espacio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coworking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comunitario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ctr">
              <a:lnSpc>
                <a:spcPts val="2379"/>
              </a:lnSpc>
            </a:pP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 la planta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primera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se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encontrarán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cuatro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oficinas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de las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cuales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dos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estarán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compuestas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sala, dos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despachos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un lavabo,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zona de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máquinas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un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balcón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un patio. Las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otras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dos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estarán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compuestas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sala, dos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despachos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un lavabo y un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balcón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ctr">
              <a:lnSpc>
                <a:spcPts val="2379"/>
              </a:lnSpc>
            </a:pP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 Planta Azotea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tendrá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terraza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uso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comunitario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piscina y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trastero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también se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contará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placas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fotovoltaicas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permitirá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a la comunidad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reducir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al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mínimo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consumo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energético</a:t>
            </a:r>
            <a:r>
              <a:rPr lang="en-US" sz="1600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just">
              <a:lnSpc>
                <a:spcPts val="2239"/>
              </a:lnSpc>
            </a:pPr>
            <a:endParaRPr lang="en-US" sz="1699" dirty="0">
              <a:solidFill>
                <a:srgbClr val="0070C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"/>
            <a:ext cx="12192000" cy="979046"/>
          </a:xfrm>
          <a:custGeom>
            <a:avLst/>
            <a:gdLst/>
            <a:ahLst/>
            <a:cxnLst/>
            <a:rect l="l" t="t" r="r" b="b"/>
            <a:pathLst>
              <a:path w="12192000" h="979046">
                <a:moveTo>
                  <a:pt x="0" y="0"/>
                </a:moveTo>
                <a:lnTo>
                  <a:pt x="12192000" y="0"/>
                </a:lnTo>
                <a:lnTo>
                  <a:pt x="12192000" y="979047"/>
                </a:lnTo>
                <a:lnTo>
                  <a:pt x="0" y="9790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3" name="Freeform 3"/>
          <p:cNvSpPr/>
          <p:nvPr/>
        </p:nvSpPr>
        <p:spPr>
          <a:xfrm>
            <a:off x="0" y="1494406"/>
            <a:ext cx="12192000" cy="849506"/>
          </a:xfrm>
          <a:custGeom>
            <a:avLst/>
            <a:gdLst/>
            <a:ahLst/>
            <a:cxnLst/>
            <a:rect l="l" t="t" r="r" b="b"/>
            <a:pathLst>
              <a:path w="12192000" h="849506">
                <a:moveTo>
                  <a:pt x="0" y="0"/>
                </a:moveTo>
                <a:lnTo>
                  <a:pt x="12192000" y="0"/>
                </a:lnTo>
                <a:lnTo>
                  <a:pt x="12192000" y="849506"/>
                </a:lnTo>
                <a:lnTo>
                  <a:pt x="0" y="8495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-221416" y="6791681"/>
            <a:ext cx="12192000" cy="875157"/>
          </a:xfrm>
          <a:custGeom>
            <a:avLst/>
            <a:gdLst/>
            <a:ahLst/>
            <a:cxnLst/>
            <a:rect l="l" t="t" r="r" b="b"/>
            <a:pathLst>
              <a:path w="12192000" h="875157">
                <a:moveTo>
                  <a:pt x="0" y="0"/>
                </a:moveTo>
                <a:lnTo>
                  <a:pt x="12192000" y="0"/>
                </a:lnTo>
                <a:lnTo>
                  <a:pt x="12192000" y="875157"/>
                </a:lnTo>
                <a:lnTo>
                  <a:pt x="0" y="875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95081" y="3726536"/>
            <a:ext cx="10464388" cy="377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FACHADAS: 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 la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parte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inferior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cerámica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la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parte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superior del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edificio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monocapa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34242" y="2867882"/>
            <a:ext cx="58741" cy="340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2"/>
              </a:lnSpc>
            </a:pPr>
            <a:r>
              <a:rPr lang="en-US" sz="200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5081" y="3055768"/>
            <a:ext cx="11809152" cy="35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9"/>
              </a:lnSpc>
            </a:pP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Entre las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viviendas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se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encuentra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lámina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anti-Impacto para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evitar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escuchar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ruidos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entre las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plantas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8093" y="1528029"/>
            <a:ext cx="58741" cy="340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2"/>
              </a:lnSpc>
            </a:pPr>
            <a:r>
              <a:rPr lang="en-US" sz="200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5233" y="242416"/>
            <a:ext cx="11809152" cy="69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ESTRUCTURA: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Estructura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a base de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forjado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reticular y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pilares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hormigón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armado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Un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organismo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control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técnico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independiente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garantiza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correcta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ejecución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de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misma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además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esta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garantizada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seguro</a:t>
            </a:r>
            <a:r>
              <a:rPr lang="en-US" sz="200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decenal</a:t>
            </a:r>
            <a:endParaRPr lang="en-US" sz="2004" dirty="0">
              <a:solidFill>
                <a:srgbClr val="0070C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79617" y="4500073"/>
            <a:ext cx="11632766" cy="998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7"/>
              </a:lnSpc>
            </a:pPr>
            <a:r>
              <a:rPr lang="en-US" sz="2004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ACABADOS -PINTURA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Viviendas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enyesadas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paramentos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verticales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horizontales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dejando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los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coronamientos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techos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aristas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vivas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Paredes y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techos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pintados con pintura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plástica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calidad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con dos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capas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; </a:t>
            </a:r>
            <a:r>
              <a:rPr lang="en-US" sz="2004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preparación</a:t>
            </a:r>
            <a:r>
              <a:rPr lang="en-US" sz="2004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previa de las superficies.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9617" y="1254086"/>
            <a:ext cx="11809152" cy="1082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8"/>
              </a:lnSpc>
            </a:pPr>
            <a:r>
              <a:rPr lang="en-US" sz="2006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CUBIERTA: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Cubierta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transitable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plana,compuesta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capa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aislante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hormigón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celular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formado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pendientes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poliuretano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proyectado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tela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asfáltica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mortero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agarre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piezas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gres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antideslizante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nivel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3. </a:t>
            </a:r>
          </a:p>
          <a:p>
            <a:pPr algn="l">
              <a:lnSpc>
                <a:spcPts val="2808"/>
              </a:lnSpc>
            </a:pP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aislamiento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térmico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las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cubiertas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recogerá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las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necesidades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contempladas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la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normativa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vigente</a:t>
            </a:r>
            <a:r>
              <a:rPr lang="en-US" sz="200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5233" y="2675126"/>
            <a:ext cx="11809152" cy="33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2007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CERRAMIENTOS-TABIQUERIA: 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Todos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los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tabiques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serán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pladur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su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respectivo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aislamiento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térmico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/</a:t>
            </a:r>
            <a:r>
              <a:rPr lang="en-US" sz="2007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acústico</a:t>
            </a:r>
            <a:r>
              <a:rPr lang="en-US" sz="2007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95081" y="5788354"/>
            <a:ext cx="1758352" cy="956535"/>
            <a:chOff x="0" y="0"/>
            <a:chExt cx="2594840" cy="14115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445" y="-2"/>
            <a:ext cx="12079100" cy="1197483"/>
          </a:xfrm>
          <a:custGeom>
            <a:avLst/>
            <a:gdLst/>
            <a:ahLst/>
            <a:cxnLst/>
            <a:rect l="l" t="t" r="r" b="b"/>
            <a:pathLst>
              <a:path w="12079100" h="1197483">
                <a:moveTo>
                  <a:pt x="0" y="0"/>
                </a:moveTo>
                <a:lnTo>
                  <a:pt x="12079100" y="0"/>
                </a:lnTo>
                <a:lnTo>
                  <a:pt x="12079100" y="1197483"/>
                </a:lnTo>
                <a:lnTo>
                  <a:pt x="0" y="1197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431012" y="5788354"/>
            <a:ext cx="1758352" cy="956535"/>
            <a:chOff x="0" y="0"/>
            <a:chExt cx="2594840" cy="14115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1106414" y="1197481"/>
            <a:ext cx="3309047" cy="4296975"/>
          </a:xfrm>
          <a:custGeom>
            <a:avLst/>
            <a:gdLst/>
            <a:ahLst/>
            <a:cxnLst/>
            <a:rect l="l" t="t" r="r" b="b"/>
            <a:pathLst>
              <a:path w="3309047" h="4296975">
                <a:moveTo>
                  <a:pt x="0" y="0"/>
                </a:moveTo>
                <a:lnTo>
                  <a:pt x="3309047" y="0"/>
                </a:lnTo>
                <a:lnTo>
                  <a:pt x="3309047" y="4296976"/>
                </a:lnTo>
                <a:lnTo>
                  <a:pt x="0" y="4296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9807" r="-1668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8521749" y="1197481"/>
            <a:ext cx="3178479" cy="4296975"/>
          </a:xfrm>
          <a:custGeom>
            <a:avLst/>
            <a:gdLst/>
            <a:ahLst/>
            <a:cxnLst/>
            <a:rect l="l" t="t" r="r" b="b"/>
            <a:pathLst>
              <a:path w="3178479" h="4296975">
                <a:moveTo>
                  <a:pt x="0" y="0"/>
                </a:moveTo>
                <a:lnTo>
                  <a:pt x="3178479" y="0"/>
                </a:lnTo>
                <a:lnTo>
                  <a:pt x="3178479" y="4296976"/>
                </a:lnTo>
                <a:lnTo>
                  <a:pt x="0" y="42969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434" t="-19435" b="-526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4879366" y="1197481"/>
            <a:ext cx="3178479" cy="4296975"/>
          </a:xfrm>
          <a:custGeom>
            <a:avLst/>
            <a:gdLst/>
            <a:ahLst/>
            <a:cxnLst/>
            <a:rect l="l" t="t" r="r" b="b"/>
            <a:pathLst>
              <a:path w="3178479" h="4296975">
                <a:moveTo>
                  <a:pt x="0" y="0"/>
                </a:moveTo>
                <a:lnTo>
                  <a:pt x="3178479" y="0"/>
                </a:lnTo>
                <a:lnTo>
                  <a:pt x="3178479" y="4296976"/>
                </a:lnTo>
                <a:lnTo>
                  <a:pt x="0" y="4296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96" r="-69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431012" y="164847"/>
            <a:ext cx="11455980" cy="89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5"/>
              </a:lnSpc>
            </a:pPr>
            <a:r>
              <a:rPr lang="en-US" sz="1795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PAVIMENTOS: </a:t>
            </a:r>
            <a:r>
              <a:rPr lang="en-US" sz="1795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 toda la superficie de las viviendas, a exclusión de los baños, tendrán parquet tipo AC5 (top de gama) para dar el máximo confort a los ambientes. Los pavimentos de los baños serán en porcelánico de gran formato y calidad (60x60 cm cm) Los pavimentos exteriores de los balcones y terrazas serán de colores claros y antideslizantes.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15731" y="5788354"/>
            <a:ext cx="1758352" cy="956535"/>
            <a:chOff x="0" y="0"/>
            <a:chExt cx="2594840" cy="14115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4479389" y="1226453"/>
            <a:ext cx="3182939" cy="4398605"/>
          </a:xfrm>
          <a:custGeom>
            <a:avLst/>
            <a:gdLst/>
            <a:ahLst/>
            <a:cxnLst/>
            <a:rect l="l" t="t" r="r" b="b"/>
            <a:pathLst>
              <a:path w="3182939" h="4398605">
                <a:moveTo>
                  <a:pt x="0" y="0"/>
                </a:moveTo>
                <a:lnTo>
                  <a:pt x="3182939" y="0"/>
                </a:lnTo>
                <a:lnTo>
                  <a:pt x="3182939" y="4398606"/>
                </a:lnTo>
                <a:lnTo>
                  <a:pt x="0" y="4398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64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8252879" y="1229697"/>
            <a:ext cx="3008620" cy="4395361"/>
          </a:xfrm>
          <a:custGeom>
            <a:avLst/>
            <a:gdLst/>
            <a:ahLst/>
            <a:cxnLst/>
            <a:rect l="l" t="t" r="r" b="b"/>
            <a:pathLst>
              <a:path w="3008620" h="4395361">
                <a:moveTo>
                  <a:pt x="0" y="0"/>
                </a:moveTo>
                <a:lnTo>
                  <a:pt x="3008620" y="0"/>
                </a:lnTo>
                <a:lnTo>
                  <a:pt x="3008620" y="4395361"/>
                </a:lnTo>
                <a:lnTo>
                  <a:pt x="0" y="43953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9033" r="-31798" b="-125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315731" y="181279"/>
            <a:ext cx="11510257" cy="98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CARPINTERIA Y VIDRIERIA: 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Carpintería exterior de pvc de color negro en ventanas y balconeras, vidrios dobles con cámara de aire para conseguir un máximo confort térmico (ahorro energético) y acústico. Todas las ventanas y balconeras serán abatibles y oscilobatientes y permitirán poder ventilar correctamente las viviendas sin necesidad de abrir las aberturas completamente. Todas las persianas instaladas serán automatizadas con sus pulsadores correspondientes.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127CF15-E57B-CF37-B5A8-54A2E4DA93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52" y="1226453"/>
            <a:ext cx="3301386" cy="44018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14595" y="5788354"/>
            <a:ext cx="1758352" cy="956535"/>
            <a:chOff x="0" y="0"/>
            <a:chExt cx="2594840" cy="14115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>
            <a:off x="4534624" y="846212"/>
            <a:ext cx="3255231" cy="4781730"/>
          </a:xfrm>
          <a:custGeom>
            <a:avLst/>
            <a:gdLst/>
            <a:ahLst/>
            <a:cxnLst/>
            <a:rect l="l" t="t" r="r" b="b"/>
            <a:pathLst>
              <a:path w="3255231" h="4781730">
                <a:moveTo>
                  <a:pt x="0" y="0"/>
                </a:moveTo>
                <a:lnTo>
                  <a:pt x="3255231" y="0"/>
                </a:lnTo>
                <a:lnTo>
                  <a:pt x="3255231" y="4781730"/>
                </a:lnTo>
                <a:lnTo>
                  <a:pt x="0" y="4781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007" t="-5826" b="-582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8161330" y="846212"/>
            <a:ext cx="2902995" cy="4781730"/>
          </a:xfrm>
          <a:custGeom>
            <a:avLst/>
            <a:gdLst/>
            <a:ahLst/>
            <a:cxnLst/>
            <a:rect l="l" t="t" r="r" b="b"/>
            <a:pathLst>
              <a:path w="2902995" h="4781730">
                <a:moveTo>
                  <a:pt x="0" y="0"/>
                </a:moveTo>
                <a:lnTo>
                  <a:pt x="2902995" y="0"/>
                </a:lnTo>
                <a:lnTo>
                  <a:pt x="2902995" y="4781730"/>
                </a:lnTo>
                <a:lnTo>
                  <a:pt x="0" y="47817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363" t="-6751" r="-7859" b="-513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814811" y="846212"/>
            <a:ext cx="3210328" cy="4781730"/>
          </a:xfrm>
          <a:custGeom>
            <a:avLst/>
            <a:gdLst/>
            <a:ahLst/>
            <a:cxnLst/>
            <a:rect l="l" t="t" r="r" b="b"/>
            <a:pathLst>
              <a:path w="3210328" h="4781730">
                <a:moveTo>
                  <a:pt x="0" y="0"/>
                </a:moveTo>
                <a:lnTo>
                  <a:pt x="3210328" y="0"/>
                </a:lnTo>
                <a:lnTo>
                  <a:pt x="3210328" y="4781730"/>
                </a:lnTo>
                <a:lnTo>
                  <a:pt x="0" y="4781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23" t="-41" r="-1073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314595" y="181583"/>
            <a:ext cx="11562810" cy="50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CARPINTERIA INTERIOR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: La carpintería interior será de madera lacada en blanco con ranuras. La puerta de ingreso a las viviendas será blindada de última generación con 3 puntos de cierre para dar la máxima seguridad.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>
            <a:off x="1773052" y="851931"/>
            <a:ext cx="4052263" cy="4715162"/>
          </a:xfrm>
          <a:custGeom>
            <a:avLst/>
            <a:gdLst/>
            <a:ahLst/>
            <a:cxnLst/>
            <a:rect l="l" t="t" r="r" b="b"/>
            <a:pathLst>
              <a:path w="4052263" h="4715162">
                <a:moveTo>
                  <a:pt x="0" y="0"/>
                </a:moveTo>
                <a:lnTo>
                  <a:pt x="4052263" y="0"/>
                </a:lnTo>
                <a:lnTo>
                  <a:pt x="4052263" y="4715162"/>
                </a:lnTo>
                <a:lnTo>
                  <a:pt x="0" y="4715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431" t="-51357" b="-3247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6785419" y="851931"/>
            <a:ext cx="3802952" cy="4715162"/>
          </a:xfrm>
          <a:custGeom>
            <a:avLst/>
            <a:gdLst/>
            <a:ahLst/>
            <a:cxnLst/>
            <a:rect l="l" t="t" r="r" b="b"/>
            <a:pathLst>
              <a:path w="3802952" h="4715162">
                <a:moveTo>
                  <a:pt x="0" y="0"/>
                </a:moveTo>
                <a:lnTo>
                  <a:pt x="3802952" y="0"/>
                </a:lnTo>
                <a:lnTo>
                  <a:pt x="3802952" y="4715162"/>
                </a:lnTo>
                <a:lnTo>
                  <a:pt x="0" y="47151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387" t="-21277" r="-638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-826974" y="242939"/>
            <a:ext cx="11415345" cy="26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BARANDILLAS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: Las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barandillas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balcones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ejecutará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vidrio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doble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laminado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colocado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junquillos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>
            <a:off x="2057401" y="1324390"/>
            <a:ext cx="3738162" cy="4665115"/>
          </a:xfrm>
          <a:custGeom>
            <a:avLst/>
            <a:gdLst/>
            <a:ahLst/>
            <a:cxnLst/>
            <a:rect l="l" t="t" r="r" b="b"/>
            <a:pathLst>
              <a:path w="3178479" h="4237972">
                <a:moveTo>
                  <a:pt x="0" y="0"/>
                </a:moveTo>
                <a:lnTo>
                  <a:pt x="3178479" y="0"/>
                </a:lnTo>
                <a:lnTo>
                  <a:pt x="3178479" y="4237972"/>
                </a:lnTo>
                <a:lnTo>
                  <a:pt x="0" y="4237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6545064" y="1324391"/>
            <a:ext cx="3589535" cy="4665114"/>
          </a:xfrm>
          <a:custGeom>
            <a:avLst/>
            <a:gdLst/>
            <a:ahLst/>
            <a:cxnLst/>
            <a:rect l="l" t="t" r="r" b="b"/>
            <a:pathLst>
              <a:path w="3178479" h="4209217">
                <a:moveTo>
                  <a:pt x="0" y="0"/>
                </a:moveTo>
                <a:lnTo>
                  <a:pt x="3178479" y="0"/>
                </a:lnTo>
                <a:lnTo>
                  <a:pt x="3178479" y="4209218"/>
                </a:lnTo>
                <a:lnTo>
                  <a:pt x="0" y="4209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8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356490" y="186493"/>
            <a:ext cx="11615891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19"/>
              </a:lnSpc>
            </a:pPr>
            <a:r>
              <a:rPr lang="en-US" sz="1596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BAÑOS Y ASEOS: 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Las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paredes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suelos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baños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aseos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irán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revestidos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gres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porcelánico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moderno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gran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formato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Se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instalará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grifería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Ramon Soler o similar. Los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sanitarios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serán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marca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Teka Dessin o similar,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inodoro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tecnología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rimless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facilita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la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limpieza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Todos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baños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contarán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plato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ducha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resina y moderna mampara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cristal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antical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o similar. Las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griferías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termostáticas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ducha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serán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marca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Ramon Soler o similar. El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mobiliario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baño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estará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compuesto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muebles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cajoneras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espejo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incluido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inmueble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"/>
            <a:ext cx="12192000" cy="913133"/>
          </a:xfrm>
          <a:custGeom>
            <a:avLst/>
            <a:gdLst/>
            <a:ahLst/>
            <a:cxnLst/>
            <a:rect l="l" t="t" r="r" b="b"/>
            <a:pathLst>
              <a:path w="12192000" h="913133">
                <a:moveTo>
                  <a:pt x="0" y="0"/>
                </a:moveTo>
                <a:lnTo>
                  <a:pt x="12192000" y="0"/>
                </a:lnTo>
                <a:lnTo>
                  <a:pt x="12192000" y="913133"/>
                </a:lnTo>
                <a:lnTo>
                  <a:pt x="0" y="913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898641" y="598294"/>
            <a:ext cx="1328042" cy="1328042"/>
            <a:chOff x="0" y="0"/>
            <a:chExt cx="1770723" cy="17707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70761" cy="1770761"/>
            </a:xfrm>
            <a:custGeom>
              <a:avLst/>
              <a:gdLst/>
              <a:ahLst/>
              <a:cxnLst/>
              <a:rect l="l" t="t" r="r" b="b"/>
              <a:pathLst>
                <a:path w="1770761" h="1770761">
                  <a:moveTo>
                    <a:pt x="0" y="0"/>
                  </a:moveTo>
                  <a:lnTo>
                    <a:pt x="1770761" y="0"/>
                  </a:lnTo>
                  <a:lnTo>
                    <a:pt x="1770761" y="1770761"/>
                  </a:lnTo>
                  <a:lnTo>
                    <a:pt x="0" y="177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2" b="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66995" y="634746"/>
            <a:ext cx="1328042" cy="1335148"/>
            <a:chOff x="0" y="0"/>
            <a:chExt cx="1770723" cy="17801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70761" cy="1780159"/>
            </a:xfrm>
            <a:custGeom>
              <a:avLst/>
              <a:gdLst/>
              <a:ahLst/>
              <a:cxnLst/>
              <a:rect l="l" t="t" r="r" b="b"/>
              <a:pathLst>
                <a:path w="1770761" h="1780159">
                  <a:moveTo>
                    <a:pt x="0" y="0"/>
                  </a:moveTo>
                  <a:lnTo>
                    <a:pt x="1770761" y="0"/>
                  </a:lnTo>
                  <a:lnTo>
                    <a:pt x="1770761" y="1780159"/>
                  </a:lnTo>
                  <a:lnTo>
                    <a:pt x="0" y="1780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192016" y="2814407"/>
            <a:ext cx="1807969" cy="1884426"/>
            <a:chOff x="0" y="0"/>
            <a:chExt cx="2410625" cy="25125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10587" cy="2512568"/>
            </a:xfrm>
            <a:custGeom>
              <a:avLst/>
              <a:gdLst/>
              <a:ahLst/>
              <a:cxnLst/>
              <a:rect l="l" t="t" r="r" b="b"/>
              <a:pathLst>
                <a:path w="2410587" h="2512568">
                  <a:moveTo>
                    <a:pt x="0" y="0"/>
                  </a:moveTo>
                  <a:lnTo>
                    <a:pt x="2410587" y="0"/>
                  </a:lnTo>
                  <a:lnTo>
                    <a:pt x="2410587" y="2512568"/>
                  </a:lnTo>
                  <a:lnTo>
                    <a:pt x="0" y="2512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Freeform 9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320726" y="1908724"/>
            <a:ext cx="11742753" cy="79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8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TELECOMUNICACIONES Y VIDEO PORTERO: 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Los dormitorios, salones-comedores y cocinas, llevaran tomas de televisión –Smart tv, telefonía e internet. En la planta de acceso y tocando a la puerta principal de entrada se instalara una placa exterior encastrada para el video portero, dotada de pulsadores, tele cámara y equipo micro-altavozpara las conversaciones e identificación.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0726" y="4775033"/>
            <a:ext cx="11742753" cy="104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7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FONTANERIA Y SANEAMIENTO: 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 distribución individual de fontanería se realizara con tuberías de polipropileno. La instalación incluye tomas de agua para cada aparato sanitario en baños y para fregaderos, lavavajillas y lavadora en cocinas, así como para lavaderos y enlos trasteros. Las viviendas dispondrán de una llave de corte general y llaves de corte independientes en cada cuarto húmedo. La instalación de saneamiento será de PVC.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3929" y="5940723"/>
            <a:ext cx="46796" cy="2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0"/>
              </a:lnSpc>
            </a:pP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0726" y="-9363"/>
            <a:ext cx="11581310" cy="5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INSTALACION ELECTRICA: 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Electrificación con puntos de luz y enchufes con toma de tierra mecanismos. Caja de protección en cada vivienda, según l normativa Electrotécnica de Baja Tensión. Mecanismos homologados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"/>
            <a:ext cx="12192000" cy="1223905"/>
          </a:xfrm>
          <a:custGeom>
            <a:avLst/>
            <a:gdLst/>
            <a:ahLst/>
            <a:cxnLst/>
            <a:rect l="l" t="t" r="r" b="b"/>
            <a:pathLst>
              <a:path w="12192000" h="1223905">
                <a:moveTo>
                  <a:pt x="0" y="0"/>
                </a:moveTo>
                <a:lnTo>
                  <a:pt x="12192000" y="0"/>
                </a:lnTo>
                <a:lnTo>
                  <a:pt x="12192000" y="1223905"/>
                </a:lnTo>
                <a:lnTo>
                  <a:pt x="0" y="12239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7249" y="1667513"/>
            <a:ext cx="12184751" cy="1195959"/>
          </a:xfrm>
          <a:custGeom>
            <a:avLst/>
            <a:gdLst/>
            <a:ahLst/>
            <a:cxnLst/>
            <a:rect l="l" t="t" r="r" b="b"/>
            <a:pathLst>
              <a:path w="12184751" h="1195959">
                <a:moveTo>
                  <a:pt x="0" y="0"/>
                </a:moveTo>
                <a:lnTo>
                  <a:pt x="12184751" y="0"/>
                </a:lnTo>
                <a:lnTo>
                  <a:pt x="12184751" y="1195959"/>
                </a:lnTo>
                <a:lnTo>
                  <a:pt x="0" y="1195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408771" y="2115288"/>
            <a:ext cx="7089010" cy="3348352"/>
            <a:chOff x="0" y="0"/>
            <a:chExt cx="9452013" cy="44644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451975" cy="4464431"/>
            </a:xfrm>
            <a:custGeom>
              <a:avLst/>
              <a:gdLst/>
              <a:ahLst/>
              <a:cxnLst/>
              <a:rect l="l" t="t" r="r" b="b"/>
              <a:pathLst>
                <a:path w="9451975" h="4464431">
                  <a:moveTo>
                    <a:pt x="0" y="0"/>
                  </a:moveTo>
                  <a:lnTo>
                    <a:pt x="9451975" y="0"/>
                  </a:lnTo>
                  <a:lnTo>
                    <a:pt x="9451975" y="4464431"/>
                  </a:lnTo>
                  <a:lnTo>
                    <a:pt x="0" y="4464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388328" y="1381663"/>
            <a:ext cx="11626479" cy="5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SISTEMA DE CALEFACCION: 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Sistema Frio/Calor por aire con utilizo de bomba de calor a alto rendimiento a través de utilizo de Fan Coil (Marca Hisense o similar) y conductos, la temperatura se podrá regular por un termostato centralizado.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8328" y="94778"/>
            <a:ext cx="11626479" cy="10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7"/>
              </a:lnSpc>
            </a:pPr>
            <a:r>
              <a:rPr lang="en-US" sz="1596" b="1" dirty="0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INSTALACION AGUA Y AGUA CALIENTE SANITARIA: 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instalación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agua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será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tubos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tipo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Wirsbo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cobre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o similar. El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edificio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dispone de un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circuito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agua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caliente sanitaria (ACS)para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alimentar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lavabos,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duchas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cocinas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 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través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la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aerotermia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(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marca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Thermor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o similar), la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producción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ACS se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realiza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mediante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la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unidad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exterior junto con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hydrobox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donde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se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almacena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agua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caliente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manera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ofrece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máxima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eficiencia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energética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a la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vez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facilita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las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tareas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uso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1596" dirty="0" err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mantenimiento</a:t>
            </a:r>
            <a:r>
              <a:rPr lang="en-US" sz="1596" dirty="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9"/>
            <a:ext cx="12192000" cy="980418"/>
          </a:xfrm>
          <a:custGeom>
            <a:avLst/>
            <a:gdLst/>
            <a:ahLst/>
            <a:cxnLst/>
            <a:rect l="l" t="t" r="r" b="b"/>
            <a:pathLst>
              <a:path w="12192000" h="980418">
                <a:moveTo>
                  <a:pt x="0" y="0"/>
                </a:moveTo>
                <a:lnTo>
                  <a:pt x="12192000" y="0"/>
                </a:lnTo>
                <a:lnTo>
                  <a:pt x="12192000" y="980417"/>
                </a:lnTo>
                <a:lnTo>
                  <a:pt x="0" y="980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1300995" y="980446"/>
            <a:ext cx="4420897" cy="4292637"/>
          </a:xfrm>
          <a:custGeom>
            <a:avLst/>
            <a:gdLst/>
            <a:ahLst/>
            <a:cxnLst/>
            <a:rect l="l" t="t" r="r" b="b"/>
            <a:pathLst>
              <a:path w="4420897" h="4292637">
                <a:moveTo>
                  <a:pt x="0" y="0"/>
                </a:moveTo>
                <a:lnTo>
                  <a:pt x="4420896" y="0"/>
                </a:lnTo>
                <a:lnTo>
                  <a:pt x="4420896" y="4292637"/>
                </a:lnTo>
                <a:lnTo>
                  <a:pt x="0" y="4292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855" t="-7490" b="-439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6414485" y="980446"/>
            <a:ext cx="4343745" cy="4292637"/>
          </a:xfrm>
          <a:custGeom>
            <a:avLst/>
            <a:gdLst/>
            <a:ahLst/>
            <a:cxnLst/>
            <a:rect l="l" t="t" r="r" b="b"/>
            <a:pathLst>
              <a:path w="4343745" h="4292637">
                <a:moveTo>
                  <a:pt x="0" y="0"/>
                </a:moveTo>
                <a:lnTo>
                  <a:pt x="4343745" y="0"/>
                </a:lnTo>
                <a:lnTo>
                  <a:pt x="4343745" y="4292637"/>
                </a:lnTo>
                <a:lnTo>
                  <a:pt x="0" y="4292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0156" r="-2958" b="-1875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398944" y="219042"/>
            <a:ext cx="11793056" cy="53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COCINA: 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Diseño innovador con colores claros y modernos. Fregadero de acero inoxidable y grifo mezclador. Muebles altos y bajos de melanina, en color blanco o similar y encimera en porcelánico. Todos los muebles tienen cerraduras amortiguadas.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6396" y="297351"/>
            <a:ext cx="46796" cy="2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5"/>
              </a:lnSpc>
            </a:pP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"/>
            <a:ext cx="12192000" cy="1005078"/>
          </a:xfrm>
          <a:custGeom>
            <a:avLst/>
            <a:gdLst/>
            <a:ahLst/>
            <a:cxnLst/>
            <a:rect l="l" t="t" r="r" b="b"/>
            <a:pathLst>
              <a:path w="12192000" h="1005078">
                <a:moveTo>
                  <a:pt x="0" y="0"/>
                </a:moveTo>
                <a:lnTo>
                  <a:pt x="12192000" y="0"/>
                </a:lnTo>
                <a:lnTo>
                  <a:pt x="12192000" y="1005078"/>
                </a:lnTo>
                <a:lnTo>
                  <a:pt x="0" y="10050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718120" y="1005075"/>
            <a:ext cx="3320387" cy="2932179"/>
            <a:chOff x="0" y="0"/>
            <a:chExt cx="5153152" cy="45506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53152" cy="4550664"/>
            </a:xfrm>
            <a:custGeom>
              <a:avLst/>
              <a:gdLst/>
              <a:ahLst/>
              <a:cxnLst/>
              <a:rect l="l" t="t" r="r" b="b"/>
              <a:pathLst>
                <a:path w="5153152" h="4550664">
                  <a:moveTo>
                    <a:pt x="0" y="0"/>
                  </a:moveTo>
                  <a:lnTo>
                    <a:pt x="5153152" y="0"/>
                  </a:lnTo>
                  <a:lnTo>
                    <a:pt x="5153152" y="4550664"/>
                  </a:lnTo>
                  <a:lnTo>
                    <a:pt x="0" y="4550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872" r="-887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20294" y="2140792"/>
            <a:ext cx="3796566" cy="4031408"/>
            <a:chOff x="0" y="0"/>
            <a:chExt cx="4749457" cy="50432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49419" cy="5043280"/>
            </a:xfrm>
            <a:custGeom>
              <a:avLst/>
              <a:gdLst/>
              <a:ahLst/>
              <a:cxnLst/>
              <a:rect l="l" t="t" r="r" b="b"/>
              <a:pathLst>
                <a:path w="4749419" h="5043280">
                  <a:moveTo>
                    <a:pt x="0" y="0"/>
                  </a:moveTo>
                  <a:lnTo>
                    <a:pt x="4749419" y="0"/>
                  </a:lnTo>
                  <a:lnTo>
                    <a:pt x="4749419" y="5043280"/>
                  </a:lnTo>
                  <a:lnTo>
                    <a:pt x="0" y="5043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526" r="-1052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Freeform 7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528474" y="2978772"/>
            <a:ext cx="3760594" cy="2820543"/>
            <a:chOff x="0" y="0"/>
            <a:chExt cx="5014125" cy="37607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014087" cy="3760724"/>
            </a:xfrm>
            <a:custGeom>
              <a:avLst/>
              <a:gdLst/>
              <a:ahLst/>
              <a:cxnLst/>
              <a:rect l="l" t="t" r="r" b="b"/>
              <a:pathLst>
                <a:path w="5014087" h="3760724">
                  <a:moveTo>
                    <a:pt x="0" y="0"/>
                  </a:moveTo>
                  <a:lnTo>
                    <a:pt x="5014087" y="0"/>
                  </a:lnTo>
                  <a:lnTo>
                    <a:pt x="5014087" y="3760724"/>
                  </a:lnTo>
                  <a:lnTo>
                    <a:pt x="0" y="3760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" r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88328" y="139763"/>
            <a:ext cx="11528532" cy="277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2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ELECTRODOMESTICOS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: encimera a inducción, extractora de humos en acero inoxidable y horno multifunción en Inox todo de marca TEKA.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"/>
            <a:ext cx="12038076" cy="1068581"/>
          </a:xfrm>
          <a:custGeom>
            <a:avLst/>
            <a:gdLst/>
            <a:ahLst/>
            <a:cxnLst/>
            <a:rect l="l" t="t" r="r" b="b"/>
            <a:pathLst>
              <a:path w="12038076" h="1068581">
                <a:moveTo>
                  <a:pt x="0" y="0"/>
                </a:moveTo>
                <a:lnTo>
                  <a:pt x="12038076" y="0"/>
                </a:lnTo>
                <a:lnTo>
                  <a:pt x="12038076" y="1068581"/>
                </a:lnTo>
                <a:lnTo>
                  <a:pt x="0" y="10685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1899886" y="1044438"/>
            <a:ext cx="8238305" cy="4634046"/>
          </a:xfrm>
          <a:custGeom>
            <a:avLst/>
            <a:gdLst/>
            <a:ahLst/>
            <a:cxnLst/>
            <a:rect l="l" t="t" r="r" b="b"/>
            <a:pathLst>
              <a:path w="8238305" h="4634046">
                <a:moveTo>
                  <a:pt x="0" y="0"/>
                </a:moveTo>
                <a:lnTo>
                  <a:pt x="8238304" y="0"/>
                </a:lnTo>
                <a:lnTo>
                  <a:pt x="8238304" y="4634046"/>
                </a:lnTo>
                <a:lnTo>
                  <a:pt x="0" y="46340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409925" y="281092"/>
            <a:ext cx="11658326" cy="535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2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TERRAZA: 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 planta azotea contará con exclusivos espacios comunitarios, como una magnífica terraza solárium y piscina, perfectos para disfrutar del ocio y de las vistas.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"/>
            <a:ext cx="12192000" cy="1115320"/>
          </a:xfrm>
          <a:custGeom>
            <a:avLst/>
            <a:gdLst/>
            <a:ahLst/>
            <a:cxnLst/>
            <a:rect l="l" t="t" r="r" b="b"/>
            <a:pathLst>
              <a:path w="12192000" h="1115320">
                <a:moveTo>
                  <a:pt x="0" y="0"/>
                </a:moveTo>
                <a:lnTo>
                  <a:pt x="12192000" y="0"/>
                </a:lnTo>
                <a:lnTo>
                  <a:pt x="12192000" y="1115320"/>
                </a:lnTo>
                <a:lnTo>
                  <a:pt x="0" y="1115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819027" y="767938"/>
            <a:ext cx="3704762" cy="4949239"/>
          </a:xfrm>
          <a:custGeom>
            <a:avLst/>
            <a:gdLst/>
            <a:ahLst/>
            <a:cxnLst/>
            <a:rect l="l" t="t" r="r" b="b"/>
            <a:pathLst>
              <a:path w="3704762" h="4949239">
                <a:moveTo>
                  <a:pt x="0" y="0"/>
                </a:moveTo>
                <a:lnTo>
                  <a:pt x="3704762" y="0"/>
                </a:lnTo>
                <a:lnTo>
                  <a:pt x="3704762" y="4949239"/>
                </a:lnTo>
                <a:lnTo>
                  <a:pt x="0" y="4949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21" r="-9670" b="-613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6216966" y="767938"/>
            <a:ext cx="3885499" cy="4949239"/>
          </a:xfrm>
          <a:custGeom>
            <a:avLst/>
            <a:gdLst/>
            <a:ahLst/>
            <a:cxnLst/>
            <a:rect l="l" t="t" r="r" b="b"/>
            <a:pathLst>
              <a:path w="3885499" h="4949239">
                <a:moveTo>
                  <a:pt x="0" y="0"/>
                </a:moveTo>
                <a:lnTo>
                  <a:pt x="3885499" y="0"/>
                </a:lnTo>
                <a:lnTo>
                  <a:pt x="3885499" y="4949239"/>
                </a:lnTo>
                <a:lnTo>
                  <a:pt x="0" y="4949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338" b="-233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388328" y="116799"/>
            <a:ext cx="11667163" cy="56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PLACAS FOTOVOLTAICAS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: El edificio contara con placas fotovoltaicas en la cubierta que permitirán un ahorro energético muy importante para la comunidad,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reducirá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al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mínimo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gasto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de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la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electricidad</a:t>
            </a:r>
            <a:r>
              <a:rPr lang="en-US" sz="159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comunitaria.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875157"/>
          </a:xfrm>
          <a:custGeom>
            <a:avLst/>
            <a:gdLst/>
            <a:ahLst/>
            <a:cxnLst/>
            <a:rect l="l" t="t" r="r" b="b"/>
            <a:pathLst>
              <a:path w="12192000" h="875157">
                <a:moveTo>
                  <a:pt x="0" y="0"/>
                </a:moveTo>
                <a:lnTo>
                  <a:pt x="12192000" y="0"/>
                </a:lnTo>
                <a:lnTo>
                  <a:pt x="12192000" y="875157"/>
                </a:lnTo>
                <a:lnTo>
                  <a:pt x="0" y="875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421818" y="1236107"/>
            <a:ext cx="5438518" cy="3892364"/>
          </a:xfrm>
          <a:custGeom>
            <a:avLst/>
            <a:gdLst/>
            <a:ahLst/>
            <a:cxnLst/>
            <a:rect l="l" t="t" r="r" b="b"/>
            <a:pathLst>
              <a:path w="5438518" h="3892364">
                <a:moveTo>
                  <a:pt x="0" y="0"/>
                </a:moveTo>
                <a:lnTo>
                  <a:pt x="5438518" y="0"/>
                </a:lnTo>
                <a:lnTo>
                  <a:pt x="5438518" y="3892364"/>
                </a:lnTo>
                <a:lnTo>
                  <a:pt x="0" y="38923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330" t="-3763" r="-1969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6096000" y="1236107"/>
            <a:ext cx="5718778" cy="3892364"/>
          </a:xfrm>
          <a:custGeom>
            <a:avLst/>
            <a:gdLst/>
            <a:ahLst/>
            <a:cxnLst/>
            <a:rect l="l" t="t" r="r" b="b"/>
            <a:pathLst>
              <a:path w="5718778" h="3892364">
                <a:moveTo>
                  <a:pt x="0" y="0"/>
                </a:moveTo>
                <a:lnTo>
                  <a:pt x="5718778" y="0"/>
                </a:lnTo>
                <a:lnTo>
                  <a:pt x="5718778" y="3892364"/>
                </a:lnTo>
                <a:lnTo>
                  <a:pt x="0" y="38923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517" t="-13827" r="-20583" b="-30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494489" y="134426"/>
            <a:ext cx="11451170" cy="56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ZONA COMUNITARIA</a:t>
            </a:r>
            <a:r>
              <a:rPr lang="en-US" sz="159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: En planta baja se prevé un espacio destinado a gimnasio para uso comunitario, desde el cual se podrá acceder directamente al área de coworking.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2318997" cy="1015498"/>
          </a:xfrm>
          <a:custGeom>
            <a:avLst/>
            <a:gdLst/>
            <a:ahLst/>
            <a:cxnLst/>
            <a:rect l="l" t="t" r="r" b="b"/>
            <a:pathLst>
              <a:path w="12318997" h="1015498">
                <a:moveTo>
                  <a:pt x="0" y="0"/>
                </a:moveTo>
                <a:lnTo>
                  <a:pt x="12318997" y="0"/>
                </a:lnTo>
                <a:lnTo>
                  <a:pt x="12318997" y="1015498"/>
                </a:lnTo>
                <a:lnTo>
                  <a:pt x="0" y="10154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88371" y="6266621"/>
            <a:ext cx="1603629" cy="499291"/>
          </a:xfrm>
          <a:custGeom>
            <a:avLst/>
            <a:gdLst/>
            <a:ahLst/>
            <a:cxnLst/>
            <a:rect l="l" t="t" r="r" b="b"/>
            <a:pathLst>
              <a:path w="1603629" h="499291">
                <a:moveTo>
                  <a:pt x="0" y="0"/>
                </a:moveTo>
                <a:lnTo>
                  <a:pt x="1603629" y="0"/>
                </a:lnTo>
                <a:lnTo>
                  <a:pt x="1603629" y="499291"/>
                </a:lnTo>
                <a:lnTo>
                  <a:pt x="0" y="499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010222" y="1387323"/>
            <a:ext cx="3223113" cy="4519488"/>
            <a:chOff x="0" y="0"/>
            <a:chExt cx="4297484" cy="60259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97522" cy="6025943"/>
            </a:xfrm>
            <a:custGeom>
              <a:avLst/>
              <a:gdLst/>
              <a:ahLst/>
              <a:cxnLst/>
              <a:rect l="l" t="t" r="r" b="b"/>
              <a:pathLst>
                <a:path w="4297522" h="6025943">
                  <a:moveTo>
                    <a:pt x="0" y="0"/>
                  </a:moveTo>
                  <a:lnTo>
                    <a:pt x="0" y="6025943"/>
                  </a:lnTo>
                  <a:lnTo>
                    <a:pt x="4297522" y="6025943"/>
                  </a:lnTo>
                  <a:lnTo>
                    <a:pt x="4297522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521" b="-352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4579405" y="1387323"/>
            <a:ext cx="3189095" cy="4519488"/>
          </a:xfrm>
          <a:custGeom>
            <a:avLst/>
            <a:gdLst/>
            <a:ahLst/>
            <a:cxnLst/>
            <a:rect l="l" t="t" r="r" b="b"/>
            <a:pathLst>
              <a:path w="3189095" h="4519488">
                <a:moveTo>
                  <a:pt x="0" y="0"/>
                </a:moveTo>
                <a:lnTo>
                  <a:pt x="3189095" y="0"/>
                </a:lnTo>
                <a:lnTo>
                  <a:pt x="3189095" y="4519488"/>
                </a:lnTo>
                <a:lnTo>
                  <a:pt x="0" y="45194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461" r="-4129" b="-216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8111400" y="1387323"/>
            <a:ext cx="3211238" cy="4517552"/>
          </a:xfrm>
          <a:custGeom>
            <a:avLst/>
            <a:gdLst/>
            <a:ahLst/>
            <a:cxnLst/>
            <a:rect l="l" t="t" r="r" b="b"/>
            <a:pathLst>
              <a:path w="3211238" h="4517552">
                <a:moveTo>
                  <a:pt x="0" y="0"/>
                </a:moveTo>
                <a:lnTo>
                  <a:pt x="3211239" y="0"/>
                </a:lnTo>
                <a:lnTo>
                  <a:pt x="3211239" y="4517552"/>
                </a:lnTo>
                <a:lnTo>
                  <a:pt x="0" y="45175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747" t="-9197" r="-11556" b="-1034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421818" y="26327"/>
            <a:ext cx="11778726" cy="1306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5"/>
              </a:lnSpc>
            </a:pPr>
            <a:r>
              <a:rPr lang="en-US" sz="1596" b="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ASCENSOR ELECTRICO Y COMUNIDAD</a:t>
            </a:r>
            <a:r>
              <a:rPr lang="en-US" sz="1596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: Ascensor eléctrico de ultimo diseño, con espejo y pasamanos de acero inoxidable, con puertas automáticas interiores y memoria selectiva, para garantizar la máxima seguridad. Preparado según normativa, para cabida de sillas de ruedas. Esta tipología de ascensor supone una apuesta decidida de cara a garantizar el máximo confort, ahorro económico y respeto con el medio ambiente. El suelo de la comunidad será de cerámica gris o similar, las barandillas de las escaleras serán metálicas, puertas de los contadores de madera o hierro.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45240" y="6069785"/>
            <a:ext cx="7853828" cy="602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3"/>
              </a:lnSpc>
            </a:pPr>
            <a:r>
              <a:rPr lang="en-US" sz="1000" spc="1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NOTA : La promotora se reserva el derecho a modificar la presente Memoria de Calidades en aquellos materiales que por decisionesestrictamente constructivas, inexistencia, demora en el suministro o cualquier otro motivo, suponga un perjuicio para el ritmo de la construcción. En tales supuestos, los materiales que sustituyan a los previstos serán de igual calidad o superior. Los renders presentados en la presente memoria de calidades son indicativos de las posibles terminaciones que se pueden obtener con las combinaciones de materiales que se van a utilizar.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21818" y="5906811"/>
            <a:ext cx="1758352" cy="956535"/>
            <a:chOff x="0" y="0"/>
            <a:chExt cx="2594840" cy="14115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110989" y="5989506"/>
            <a:ext cx="1827864" cy="69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MEMORIA DE CALIDADES 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SANT  CLIMENT 70-72,</a:t>
            </a:r>
          </a:p>
          <a:p>
            <a:pPr algn="ctr">
              <a:lnSpc>
                <a:spcPts val="1870"/>
              </a:lnSpc>
            </a:pPr>
            <a:r>
              <a:rPr lang="en-US" sz="1537" i="1" spc="-53">
                <a:solidFill>
                  <a:srgbClr val="0070C0"/>
                </a:solidFill>
                <a:latin typeface="Open Sans Condensed Italics"/>
                <a:ea typeface="Open Sans Condensed Italics"/>
                <a:cs typeface="Open Sans Condensed Italics"/>
                <a:sym typeface="Open Sans Condensed Italics"/>
              </a:rPr>
              <a:t>VILADECANS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2318997" cy="769496"/>
          </a:xfrm>
          <a:custGeom>
            <a:avLst/>
            <a:gdLst/>
            <a:ahLst/>
            <a:cxnLst/>
            <a:rect l="l" t="t" r="r" b="b"/>
            <a:pathLst>
              <a:path w="12318997" h="769496">
                <a:moveTo>
                  <a:pt x="0" y="0"/>
                </a:moveTo>
                <a:lnTo>
                  <a:pt x="12318997" y="0"/>
                </a:lnTo>
                <a:lnTo>
                  <a:pt x="12318997" y="769496"/>
                </a:lnTo>
                <a:lnTo>
                  <a:pt x="0" y="769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325628" y="4540955"/>
            <a:ext cx="458034" cy="458034"/>
            <a:chOff x="0" y="0"/>
            <a:chExt cx="1028281" cy="10282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8319" cy="1028319"/>
            </a:xfrm>
            <a:custGeom>
              <a:avLst/>
              <a:gdLst/>
              <a:ahLst/>
              <a:cxnLst/>
              <a:rect l="l" t="t" r="r" b="b"/>
              <a:pathLst>
                <a:path w="1028319" h="1028319">
                  <a:moveTo>
                    <a:pt x="0" y="0"/>
                  </a:moveTo>
                  <a:lnTo>
                    <a:pt x="1028319" y="0"/>
                  </a:lnTo>
                  <a:lnTo>
                    <a:pt x="1028319" y="1028319"/>
                  </a:lnTo>
                  <a:lnTo>
                    <a:pt x="0" y="102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54645" y="2754784"/>
            <a:ext cx="506684" cy="477731"/>
            <a:chOff x="0" y="0"/>
            <a:chExt cx="918578" cy="8660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8591" cy="866140"/>
            </a:xfrm>
            <a:custGeom>
              <a:avLst/>
              <a:gdLst/>
              <a:ahLst/>
              <a:cxnLst/>
              <a:rect l="l" t="t" r="r" b="b"/>
              <a:pathLst>
                <a:path w="918591" h="866140">
                  <a:moveTo>
                    <a:pt x="0" y="0"/>
                  </a:moveTo>
                  <a:lnTo>
                    <a:pt x="918591" y="0"/>
                  </a:lnTo>
                  <a:lnTo>
                    <a:pt x="918591" y="866140"/>
                  </a:lnTo>
                  <a:lnTo>
                    <a:pt x="0" y="866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921479" y="-257175"/>
            <a:ext cx="3886508" cy="1220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54"/>
              </a:lnSpc>
            </a:pPr>
            <a:r>
              <a:rPr lang="en-US" sz="6324" b="1" spc="-379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CONTACTOS</a:t>
            </a:r>
            <a:r>
              <a:rPr lang="en-US" sz="6324" spc="-379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880501" y="5758936"/>
            <a:ext cx="1968465" cy="1070835"/>
            <a:chOff x="0" y="0"/>
            <a:chExt cx="2594840" cy="14115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94840" cy="1411605"/>
            </a:xfrm>
            <a:custGeom>
              <a:avLst/>
              <a:gdLst/>
              <a:ahLst/>
              <a:cxnLst/>
              <a:rect l="l" t="t" r="r" b="b"/>
              <a:pathLst>
                <a:path w="2594840" h="1411605">
                  <a:moveTo>
                    <a:pt x="0" y="0"/>
                  </a:moveTo>
                  <a:lnTo>
                    <a:pt x="2594840" y="0"/>
                  </a:lnTo>
                  <a:lnTo>
                    <a:pt x="2594840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11" t="-1" r="-19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0096" y="873624"/>
            <a:ext cx="11671808" cy="4885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3"/>
              </a:lnSpc>
            </a:pP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Para mas información relacionada con este dossier, sobre nuestras próximas promociones o inmuebles a la venta: </a:t>
            </a:r>
          </a:p>
          <a:p>
            <a:pPr algn="l">
              <a:lnSpc>
                <a:spcPts val="4793"/>
              </a:lnSpc>
            </a:pP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-Teléfono -WhatsApp: </a:t>
            </a:r>
            <a:r>
              <a:rPr lang="en-US" sz="3988" u="sng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625 23 14 14</a:t>
            </a: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4793"/>
              </a:lnSpc>
            </a:pP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-email: </a:t>
            </a:r>
            <a:r>
              <a:rPr lang="en-US" sz="3988" u="sng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ventas@altarum.es</a:t>
            </a: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4793"/>
              </a:lnSpc>
            </a:pP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-en la web: </a:t>
            </a:r>
            <a:r>
              <a:rPr lang="en-US" sz="3988" u="sng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www.altarum.es</a:t>
            </a: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4793"/>
              </a:lnSpc>
            </a:pP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-Síguenos en Instagram: </a:t>
            </a:r>
            <a:r>
              <a:rPr lang="en-US" sz="3988" u="sng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altarumsl</a:t>
            </a: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4793"/>
              </a:lnSpc>
            </a:pPr>
            <a:r>
              <a:rPr lang="en-US" sz="3988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-en nuestra oficina en: Doctor Fleming 15, Castelldefels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1636</Words>
  <Application>Microsoft Office PowerPoint</Application>
  <PresentationFormat>Panorámica</PresentationFormat>
  <Paragraphs>96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Open Sans Condensed Italics</vt:lpstr>
      <vt:lpstr>Calibri (MS) Bold Italics</vt:lpstr>
      <vt:lpstr>Arial</vt:lpstr>
      <vt:lpstr>Calibri (MS) Bold</vt:lpstr>
      <vt:lpstr>Calibri (MS)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Memoria de Calidades Promoción Sant Climent 70-72 Viladecans.pdf</dc:title>
  <cp:lastModifiedBy>Juan Pablo Domanico</cp:lastModifiedBy>
  <cp:revision>9</cp:revision>
  <dcterms:created xsi:type="dcterms:W3CDTF">2006-08-16T00:00:00Z</dcterms:created>
  <dcterms:modified xsi:type="dcterms:W3CDTF">2026-06-16T07:59:31Z</dcterms:modified>
  <dc:identifier>DAHICwFTKpA</dc:identifier>
</cp:coreProperties>
</file>